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56" r:id="rId2"/>
    <p:sldId id="261" r:id="rId3"/>
    <p:sldId id="258" r:id="rId4"/>
    <p:sldId id="257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613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1572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ai-universe.github.io/data-storytell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chat-with-graphs-intelligently-969af38516b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hat-with-graph.streamlit.ap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can-ai-write-great-chart-titl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art of a river&#10;&#10;Description automatically generated with medium confidence">
            <a:extLst>
              <a:ext uri="{FF2B5EF4-FFF2-40B4-BE49-F238E27FC236}">
                <a16:creationId xmlns:a16="http://schemas.microsoft.com/office/drawing/2014/main" id="{32E9FE6F-FA3F-93AE-5EFC-631BA9FB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94"/>
            <a:ext cx="9144000" cy="5225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1"/>
            <a:ext cx="7772400" cy="1371600"/>
          </a:xfrm>
          <a:solidFill>
            <a:srgbClr val="002060">
              <a:alpha val="50000"/>
            </a:srgbClr>
          </a:solidFill>
        </p:spPr>
        <p:txBody>
          <a:bodyPr/>
          <a:lstStyle/>
          <a:p>
            <a:r>
              <a:rPr lang="en-US" dirty="0"/>
              <a:t>AI &amp; </a:t>
            </a:r>
            <a:r>
              <a:rPr lang="en-US" dirty="0" err="1"/>
              <a:t>Dataviz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540" y="4142611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Michael Friendly</a:t>
            </a:r>
          </a:p>
          <a:p>
            <a:r>
              <a:rPr lang="en-US" dirty="0">
                <a:solidFill>
                  <a:schemeClr val="bg1"/>
                </a:solidFill>
              </a:rPr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05F41EF4-BD83-98E2-85BD-C5411E2B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64734"/>
            <a:ext cx="1589050" cy="1828800"/>
          </a:xfrm>
          <a:prstGeom prst="rect">
            <a:avLst/>
          </a:prstGeom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A407D15-E339-1F22-8271-0D2324929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50" y="4164734"/>
            <a:ext cx="15890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1BC2-5C19-F388-4E60-5D5E7794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Tools for Human-AI collaboration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80C6D-665B-A3BA-831B-28E5D6CC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Li et al. studied existing data storytelling tools for:</a:t>
            </a:r>
          </a:p>
          <a:p>
            <a:r>
              <a:rPr lang="en-CA" sz="2000" dirty="0"/>
              <a:t>stage in workflow: analysis, planning, implementation,  communication</a:t>
            </a:r>
          </a:p>
          <a:p>
            <a:r>
              <a:rPr lang="en-CA" sz="2000" dirty="0"/>
              <a:t>roles of humans and AI: creators, assistants, optimizers,  reviewers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2E513-ABAE-00D9-46D5-7B42BDDC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BBDEA2-860D-630E-D8B0-C31D0D602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7714286" cy="2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9ACB2-800F-94F8-B6A1-DC313507CB3D}"/>
              </a:ext>
            </a:extLst>
          </p:cNvPr>
          <p:cNvSpPr txBox="1"/>
          <p:nvPr/>
        </p:nvSpPr>
        <p:spPr>
          <a:xfrm>
            <a:off x="685800" y="61722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Li et al. (2024) Where Are We So Far? Understanding Data Storytelling Tools</a:t>
            </a:r>
          </a:p>
          <a:p>
            <a:r>
              <a:rPr lang="en-CA" sz="1600" dirty="0"/>
              <a:t>from the Perspective of Human-AI Collaboration. </a:t>
            </a:r>
            <a:r>
              <a:rPr lang="en-CA" sz="1600" dirty="0">
                <a:hlinkClick r:id="rId3"/>
              </a:rPr>
              <a:t>https://arxiv.org/pdf/2309.15723.pdf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2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BBEE5-9596-44AD-A368-1A37CCF8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Tools for Human-AI collaboration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AE28-FB8F-B06B-5392-3BC76BF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4ED53513-92AE-E225-5EAC-58E6BD57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2" y="1295400"/>
            <a:ext cx="4217718" cy="2155723"/>
          </a:xfrm>
          <a:prstGeom prst="rect">
            <a:avLst/>
          </a:prstGeom>
        </p:spPr>
      </p:pic>
      <p:pic>
        <p:nvPicPr>
          <p:cNvPr id="9" name="Picture 8" descr="A graph of data storytelling tools&#10;&#10;Description automatically generated">
            <a:extLst>
              <a:ext uri="{FF2B5EF4-FFF2-40B4-BE49-F238E27FC236}">
                <a16:creationId xmlns:a16="http://schemas.microsoft.com/office/drawing/2014/main" id="{2E68D89F-14E9-A185-5755-602A2D7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0" y="3886200"/>
            <a:ext cx="3938259" cy="2708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9BF73-0536-0142-4736-647113076EE2}"/>
              </a:ext>
            </a:extLst>
          </p:cNvPr>
          <p:cNvSpPr txBox="1"/>
          <p:nvPr/>
        </p:nvSpPr>
        <p:spPr>
          <a:xfrm>
            <a:off x="4953000" y="13716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They identified papers (60) describing storytelling tools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A497F-4A6E-CF32-078E-0383B0F6FC3E}"/>
              </a:ext>
            </a:extLst>
          </p:cNvPr>
          <p:cNvSpPr txBox="1"/>
          <p:nvPr/>
        </p:nvSpPr>
        <p:spPr>
          <a:xfrm>
            <a:off x="4953000" y="3962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Classified as AI only, collaborative or human only</a:t>
            </a:r>
          </a:p>
        </p:txBody>
      </p:sp>
    </p:spTree>
    <p:extLst>
      <p:ext uri="{BB962C8B-B14F-4D97-AF65-F5344CB8AC3E}">
        <p14:creationId xmlns:p14="http://schemas.microsoft.com/office/powerpoint/2010/main" val="398666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70CCE-C0BE-BF01-BA7E-A80BFD80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9382BB-BCC0-A087-C3B3-52416902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0865"/>
            <a:ext cx="8305800" cy="461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50D07-4041-C7B7-7B12-F5EA051A3A92}"/>
              </a:ext>
            </a:extLst>
          </p:cNvPr>
          <p:cNvSpPr txBox="1"/>
          <p:nvPr/>
        </p:nvSpPr>
        <p:spPr>
          <a:xfrm>
            <a:off x="457200" y="3048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Classify each tool according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Stage: Analysis, planning, implementation,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Role of human and AI: </a:t>
            </a:r>
            <a:r>
              <a:rPr lang="en-CA" sz="1800" dirty="0"/>
              <a:t>creator, assistant, optimizer,  reviewer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F7AFF-C37C-DED4-427B-659FFA7DC831}"/>
              </a:ext>
            </a:extLst>
          </p:cNvPr>
          <p:cNvSpPr txBox="1"/>
          <p:nvPr/>
        </p:nvSpPr>
        <p:spPr>
          <a:xfrm>
            <a:off x="685800" y="62484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Interactive browser at: </a:t>
            </a:r>
            <a:r>
              <a:rPr lang="en-CA" dirty="0">
                <a:hlinkClick r:id="rId3"/>
              </a:rPr>
              <a:t>https://human-ai-universe.github.io/data-storytelling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15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72F6C-35FE-F509-6F47-B72648C4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C97434-5CB1-7D47-2A41-9AD19FCB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1" y="986142"/>
            <a:ext cx="8108039" cy="510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0F062-BA83-1FD4-6919-D82A590737F7}"/>
              </a:ext>
            </a:extLst>
          </p:cNvPr>
          <p:cNvSpPr txBox="1"/>
          <p:nvPr/>
        </p:nvSpPr>
        <p:spPr>
          <a:xfrm>
            <a:off x="685800" y="304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of the tools:</a:t>
            </a:r>
          </a:p>
        </p:txBody>
      </p:sp>
    </p:spTree>
    <p:extLst>
      <p:ext uri="{BB962C8B-B14F-4D97-AF65-F5344CB8AC3E}">
        <p14:creationId xmlns:p14="http://schemas.microsoft.com/office/powerpoint/2010/main" val="256181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EACBA-B7EB-D265-F18A-0982647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AI code generators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574B-5750-FBEB-2B3B-AB52B1BE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Julius.ai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734C8-16D7-F0A1-2B67-FF77AEDC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1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02B1-C1CD-284A-1906-39605AF2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can AI help in </a:t>
            </a:r>
            <a:r>
              <a:rPr lang="en-CA" dirty="0" err="1"/>
              <a:t>datavis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1780-02F1-11A1-F72F-8E4D08F0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Graph description: </a:t>
            </a:r>
          </a:p>
          <a:p>
            <a:pPr lvl="1"/>
            <a:r>
              <a:rPr lang="en-CA" dirty="0"/>
              <a:t>Generate ALT text for visually impaired</a:t>
            </a:r>
          </a:p>
          <a:p>
            <a:pPr lvl="1"/>
            <a:r>
              <a:rPr lang="en-CA" dirty="0"/>
              <a:t>Write a good title for a graph</a:t>
            </a:r>
          </a:p>
          <a:p>
            <a:pPr lvl="1"/>
            <a:r>
              <a:rPr lang="en-CA" dirty="0" err="1"/>
              <a:t>CogSci</a:t>
            </a:r>
            <a:r>
              <a:rPr lang="en-CA" dirty="0"/>
              <a:t>: understand what an AI model can read from a graph</a:t>
            </a:r>
          </a:p>
          <a:p>
            <a:r>
              <a:rPr lang="en-CA" dirty="0"/>
              <a:t>Graph construction: </a:t>
            </a:r>
          </a:p>
          <a:p>
            <a:pPr lvl="1"/>
            <a:r>
              <a:rPr lang="en-CA" dirty="0"/>
              <a:t>Co-pilots for data analysis</a:t>
            </a:r>
          </a:p>
          <a:p>
            <a:pPr lvl="1"/>
            <a:r>
              <a:rPr lang="en-CA" dirty="0"/>
              <a:t>Given a graph, try to make it better</a:t>
            </a:r>
          </a:p>
          <a:p>
            <a:r>
              <a:rPr lang="en-CA" dirty="0"/>
              <a:t>What else?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C95C3-6800-7541-4F80-5D89AA8B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C7F4-3379-D349-9E95-AFD05EEE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this graph?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85DE6-7C1B-6A37-AD77-239E6784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chart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63D4DC57-3F42-97B0-4818-BB8487B8E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11168"/>
            <a:ext cx="8001000" cy="47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4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95CA7-262A-B352-1692-F8E32260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ChatGraph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5E7ED-9738-2C30-D06B-4FC2B2F0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BBC7C8-AFDD-2FDD-D1D6-D9CF7883C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531987"/>
            <a:ext cx="7863840" cy="4868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4E8E6-785E-8E21-0CAF-33F658873A63}"/>
              </a:ext>
            </a:extLst>
          </p:cNvPr>
          <p:cNvSpPr txBox="1"/>
          <p:nvPr/>
        </p:nvSpPr>
        <p:spPr>
          <a:xfrm>
            <a:off x="762000" y="635635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https://levelup.gitconnected.com/chat-with-graphs-intelligently-969af38516b2</a:t>
            </a:r>
            <a:r>
              <a:rPr lang="en-CA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DAA0-2A81-C839-A769-659DE7450D1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App: </a:t>
            </a:r>
            <a:r>
              <a:rPr lang="en-CA" dirty="0">
                <a:hlinkClick r:id="rId4"/>
              </a:rPr>
              <a:t>https://chat-with-graph.streamlit.app/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99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F8EC-D79B-B476-7C25-287ED8E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Complicated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2CCC5-C955-ED4E-968D-7ED0F04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graph of vaccinations&#10;&#10;Description automatically generated">
            <a:extLst>
              <a:ext uri="{FF2B5EF4-FFF2-40B4-BE49-F238E27FC236}">
                <a16:creationId xmlns:a16="http://schemas.microsoft.com/office/drawing/2014/main" id="{93C19BE9-4636-C90C-54A8-39D1006F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9" y="3301817"/>
            <a:ext cx="4895850" cy="345429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36CA61-4040-1A82-A944-26D3207CC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4771429" cy="2219048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3B240C7-4E7C-B76A-17D3-DBFFC39E5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1" y="3301817"/>
            <a:ext cx="3276190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6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9FE3-40FF-9420-C158-A09E31C3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Radial network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41A4C-A3A5-A7F5-DDBC-8ED6C788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836772-1343-0678-8EC8-22F82D0B9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73838"/>
            <a:ext cx="6752381" cy="2209524"/>
          </a:xfrm>
          <a:prstGeom prst="rect">
            <a:avLst/>
          </a:prstGeom>
        </p:spPr>
      </p:pic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530CBA95-EFA9-E79F-9656-7A532EF5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96759"/>
            <a:ext cx="3984834" cy="37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7A2C-5EE4-FD57-F09F-E95960D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erson writing on a paper&#10;&#10;Description automatically generated">
            <a:extLst>
              <a:ext uri="{FF2B5EF4-FFF2-40B4-BE49-F238E27FC236}">
                <a16:creationId xmlns:a16="http://schemas.microsoft.com/office/drawing/2014/main" id="{BE6AC4C6-2FC1-A130-10E5-A8E81AD8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7412586" cy="5835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9F7714-224E-F6BF-5275-92D8271F64B5}"/>
              </a:ext>
            </a:extLst>
          </p:cNvPr>
          <p:cNvSpPr txBox="1"/>
          <p:nvPr/>
        </p:nvSpPr>
        <p:spPr>
          <a:xfrm>
            <a:off x="685800" y="635635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https://stephanieevergreen.com/can-ai-write-great-chart-titles/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78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1B584-EDC0-6242-85B7-5362EBE8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graph of numbers and a number of people&#10;&#10;Description automatically generated">
            <a:extLst>
              <a:ext uri="{FF2B5EF4-FFF2-40B4-BE49-F238E27FC236}">
                <a16:creationId xmlns:a16="http://schemas.microsoft.com/office/drawing/2014/main" id="{08FD9B46-DED4-F1E6-DE99-EE49FAA4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7852"/>
            <a:ext cx="5604585" cy="498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1D290-B9F0-5CD6-D0E5-A5B836667CB2}"/>
              </a:ext>
            </a:extLst>
          </p:cNvPr>
          <p:cNvSpPr txBox="1"/>
          <p:nvPr/>
        </p:nvSpPr>
        <p:spPr>
          <a:xfrm>
            <a:off x="685800" y="381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Prompt</a:t>
            </a:r>
            <a:r>
              <a:rPr lang="en-CA" dirty="0"/>
              <a:t>: make a title for this dataset that communicates the takeaway message in a single sentence. The sentence should be sentence case, with a capital only on the first word and a period at the end. </a:t>
            </a:r>
          </a:p>
        </p:txBody>
      </p:sp>
    </p:spTree>
    <p:extLst>
      <p:ext uri="{BB962C8B-B14F-4D97-AF65-F5344CB8AC3E}">
        <p14:creationId xmlns:p14="http://schemas.microsoft.com/office/powerpoint/2010/main" val="18375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8C48D-B901-DA33-4BA9-6CD301FC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7DE5-FD5B-1546-D7AD-996BFB9008D4}"/>
              </a:ext>
            </a:extLst>
          </p:cNvPr>
          <p:cNvSpPr txBox="1"/>
          <p:nvPr/>
        </p:nvSpPr>
        <p:spPr>
          <a:xfrm>
            <a:off x="838200" y="381000"/>
            <a:ext cx="7848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ChatGPT</a:t>
            </a:r>
            <a:r>
              <a:rPr lang="en-CA" dirty="0"/>
              <a:t>: </a:t>
            </a:r>
            <a:r>
              <a:rPr lang="en-CA" b="1" dirty="0"/>
              <a:t>Efficient Operations: Handling Increased Calls with Minimal Abandonment.</a:t>
            </a:r>
            <a:endParaRPr lang="en-CA" dirty="0"/>
          </a:p>
          <a:p>
            <a:r>
              <a:rPr lang="en-CA" dirty="0"/>
              <a:t>👎🏼 Not an insight. Not a sentence. Not sentence case.</a:t>
            </a:r>
          </a:p>
          <a:p>
            <a:r>
              <a:rPr lang="en-CA" dirty="0"/>
              <a:t>Me: Try again. Make the title a full sentence, not a two part sentence. Use sentence case.</a:t>
            </a:r>
          </a:p>
          <a:p>
            <a:endParaRPr lang="en-CA" dirty="0"/>
          </a:p>
          <a:p>
            <a:r>
              <a:rPr lang="en-CA" dirty="0">
                <a:solidFill>
                  <a:srgbClr val="0070C0"/>
                </a:solidFill>
              </a:rPr>
              <a:t>ChatGPT</a:t>
            </a:r>
            <a:r>
              <a:rPr lang="en-CA" dirty="0"/>
              <a:t>: </a:t>
            </a:r>
            <a:r>
              <a:rPr lang="en-CA" b="1" dirty="0"/>
              <a:t>Effective Call Management: Handling increased calls with minimal abandonment demonstrates operational efficiency.</a:t>
            </a:r>
            <a:endParaRPr lang="en-CA" dirty="0"/>
          </a:p>
          <a:p>
            <a:r>
              <a:rPr lang="en-CA" dirty="0"/>
              <a:t>👍🏼 Almost sentence case. I’ll give it to </a:t>
            </a:r>
            <a:r>
              <a:rPr lang="en-CA" dirty="0" err="1"/>
              <a:t>ya</a:t>
            </a:r>
            <a:r>
              <a:rPr lang="en-CA" dirty="0"/>
              <a:t>.</a:t>
            </a:r>
          </a:p>
          <a:p>
            <a:r>
              <a:rPr lang="en-CA" dirty="0"/>
              <a:t>👎🏼 That insight doesn’t actually seem to be supported by the data………… uh oh. It would be dangerous to draw conclusions about operational efficiency.</a:t>
            </a:r>
          </a:p>
          <a:p>
            <a:endParaRPr lang="en-CA" dirty="0"/>
          </a:p>
          <a:p>
            <a:r>
              <a:rPr lang="en-CA" dirty="0">
                <a:solidFill>
                  <a:srgbClr val="0070C0"/>
                </a:solidFill>
              </a:rPr>
              <a:t>Gemini</a:t>
            </a:r>
            <a:r>
              <a:rPr lang="en-CA" dirty="0"/>
              <a:t>: </a:t>
            </a:r>
            <a:r>
              <a:rPr lang="en-CA" b="1" dirty="0"/>
              <a:t>Highest Call Abandonment in 10th Month (63.06%)</a:t>
            </a:r>
            <a:endParaRPr lang="en-CA" dirty="0"/>
          </a:p>
          <a:p>
            <a:r>
              <a:rPr lang="en-CA" dirty="0"/>
              <a:t>👍🏼 Pretty close to the insight I have for the chart title. </a:t>
            </a:r>
          </a:p>
          <a:p>
            <a:r>
              <a:rPr lang="en-CA" dirty="0"/>
              <a:t>👎🏼 The big difference is that mine is bringing attention to the season, rather than simply the highest month. I saw context where it saw single data points.</a:t>
            </a:r>
          </a:p>
          <a:p>
            <a:endParaRPr lang="en-CA" dirty="0"/>
          </a:p>
          <a:p>
            <a:r>
              <a:rPr lang="en-CA" b="1" dirty="0"/>
              <a:t>Can AI write chart titles? Yes.</a:t>
            </a:r>
          </a:p>
          <a:p>
            <a:r>
              <a:rPr lang="en-CA" b="1" dirty="0"/>
              <a:t>Can AI write great chart titles? Nope. At least, not yet.</a:t>
            </a:r>
          </a:p>
          <a:p>
            <a:endParaRPr lang="en-CA" dirty="0"/>
          </a:p>
          <a:p>
            <a:r>
              <a:rPr lang="en-CA" dirty="0"/>
              <a:t>You bring situational awareness, nuance, context, and subject matter knowledge to your datasets, which gives you a vantage point AI doesn’t have right now.</a:t>
            </a:r>
          </a:p>
        </p:txBody>
      </p:sp>
    </p:spTree>
    <p:extLst>
      <p:ext uri="{BB962C8B-B14F-4D97-AF65-F5344CB8AC3E}">
        <p14:creationId xmlns:p14="http://schemas.microsoft.com/office/powerpoint/2010/main" val="6886325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519</Words>
  <Application>Microsoft Office PowerPoint</Application>
  <PresentationFormat>On-screen Show (4:3)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 Theme</vt:lpstr>
      <vt:lpstr>AI &amp; Dataviz</vt:lpstr>
      <vt:lpstr>How can AI help in datavis?</vt:lpstr>
      <vt:lpstr>What is this graph?</vt:lpstr>
      <vt:lpstr>ChatGraph</vt:lpstr>
      <vt:lpstr>Complicated bar chart</vt:lpstr>
      <vt:lpstr>Radial network diagram</vt:lpstr>
      <vt:lpstr>PowerPoint Presentation</vt:lpstr>
      <vt:lpstr>PowerPoint Presentation</vt:lpstr>
      <vt:lpstr>PowerPoint Presentation</vt:lpstr>
      <vt:lpstr>Tools for Human-AI collaboration</vt:lpstr>
      <vt:lpstr>Tools for Human-AI collaboration</vt:lpstr>
      <vt:lpstr>PowerPoint Presentation</vt:lpstr>
      <vt:lpstr>PowerPoint Presentation</vt:lpstr>
      <vt:lpstr>AI code generators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22</cp:revision>
  <dcterms:created xsi:type="dcterms:W3CDTF">2017-10-14T20:35:56Z</dcterms:created>
  <dcterms:modified xsi:type="dcterms:W3CDTF">2025-01-28T20:16:08Z</dcterms:modified>
</cp:coreProperties>
</file>